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  <p:sldMasterId id="2147483822" r:id="rId2"/>
  </p:sldMasterIdLst>
  <p:sldIdLst>
    <p:sldId id="256" r:id="rId3"/>
    <p:sldId id="259" r:id="rId4"/>
    <p:sldId id="25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8" r:id="rId13"/>
    <p:sldId id="279" r:id="rId14"/>
    <p:sldId id="280" r:id="rId15"/>
    <p:sldId id="281" r:id="rId16"/>
    <p:sldId id="282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3883" autoAdjust="0"/>
  </p:normalViewPr>
  <p:slideViewPr>
    <p:cSldViewPr snapToGrid="0">
      <p:cViewPr varScale="1">
        <p:scale>
          <a:sx n="108" d="100"/>
          <a:sy n="108" d="100"/>
        </p:scale>
        <p:origin x="8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1939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948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0239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60428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7635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8129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087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4335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7017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96884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6737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1605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26217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46811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79713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89410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95592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87596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13589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60130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41472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4290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71580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455693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061010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164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3823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A9A60-AE85-4659-8EC6-2C80F1FB2D9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D21B1-2BE5-4686-AAF5-4F0BD5657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316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88863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34062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A9A60-AE85-4659-8EC6-2C80F1FB2D9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D21B1-2BE5-4686-AAF5-4F0BD5657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87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7786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3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8135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933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4777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297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40095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  <p:sldLayoutId id="2147483815" r:id="rId28"/>
    <p:sldLayoutId id="2147483816" r:id="rId29"/>
    <p:sldLayoutId id="2147483817" r:id="rId30"/>
    <p:sldLayoutId id="2147483818" r:id="rId31"/>
    <p:sldLayoutId id="2147483819" r:id="rId32"/>
    <p:sldLayoutId id="2147483820" r:id="rId33"/>
    <p:sldLayoutId id="2147483821" r:id="rId3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17489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9901" y="756231"/>
            <a:ext cx="10358781" cy="1217352"/>
          </a:xfrm>
        </p:spPr>
        <p:txBody>
          <a:bodyPr>
            <a:normAutofit/>
          </a:bodyPr>
          <a:lstStyle/>
          <a:p>
            <a:r>
              <a:rPr lang="en-IN" sz="6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CROWDFUNDING</a:t>
            </a:r>
            <a:r>
              <a:rPr lang="en-IN" sz="6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KICKSTARTER</a:t>
            </a:r>
            <a:r>
              <a:rPr lang="en-IN" sz="6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6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2230" y="3298017"/>
            <a:ext cx="5007006" cy="2951861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sto MT" panose="02040603050505030304" pitchFamily="18" charset="0"/>
                <a:cs typeface="Times New Roman"/>
              </a:rPr>
              <a:t>       GROUP – 01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</a:pPr>
            <a:r>
              <a:rPr lang="fi-FI" sz="1800" b="1" i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sto MT" panose="02040603050505030304" pitchFamily="18" charset="0"/>
              </a:rPr>
              <a:t> </a:t>
            </a:r>
            <a:r>
              <a:rPr lang="fi-FI" sz="1800" b="1" i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sto MT" panose="02040603050505030304" pitchFamily="18" charset="0"/>
              </a:rPr>
              <a:t>Ramya Sree.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</a:pPr>
            <a:r>
              <a:rPr lang="en-IN" sz="1800" b="1" i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sto MT" panose="02040603050505030304" pitchFamily="18" charset="0"/>
              </a:rPr>
              <a:t>         Lava </a:t>
            </a:r>
            <a:r>
              <a:rPr lang="en-IN" sz="1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sto MT" panose="02040603050505030304" pitchFamily="18" charset="0"/>
              </a:rPr>
              <a:t> </a:t>
            </a:r>
            <a:r>
              <a:rPr lang="en-IN" sz="1800" b="1" i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sto MT" panose="02040603050505030304" pitchFamily="18" charset="0"/>
              </a:rPr>
              <a:t>Ankagalla</a:t>
            </a:r>
            <a:r>
              <a:rPr lang="en-IN" sz="1800" b="1" i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sto MT" panose="02040603050505030304" pitchFamily="18" charset="0"/>
              </a:rPr>
              <a:t>.</a:t>
            </a:r>
            <a:r>
              <a:rPr lang="en-IN" sz="2000" b="1" i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sto MT" panose="02040603050505030304" pitchFamily="18" charset="0"/>
              </a:rPr>
              <a:t>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</a:pPr>
            <a:r>
              <a:rPr lang="en-IN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sto MT" panose="02040603050505030304" pitchFamily="18" charset="0"/>
              </a:rPr>
              <a:t>    </a:t>
            </a:r>
            <a:r>
              <a:rPr lang="en-IN" sz="1800" b="1" i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sto MT" panose="02040603050505030304" pitchFamily="18" charset="0"/>
              </a:rPr>
              <a:t>Rohan </a:t>
            </a:r>
            <a:r>
              <a:rPr lang="en-IN" sz="1800" b="1" i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sto MT" panose="02040603050505030304" pitchFamily="18" charset="0"/>
              </a:rPr>
              <a:t>Hajare</a:t>
            </a:r>
            <a:r>
              <a:rPr lang="en-IN" sz="1800" b="1" i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sto MT" panose="02040603050505030304" pitchFamily="18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</a:pPr>
            <a:r>
              <a:rPr lang="en-IN" sz="1800" b="1" i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sto MT" panose="02040603050505030304" pitchFamily="18" charset="0"/>
              </a:rPr>
              <a:t>                Madhuri Deshmukh.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</a:pPr>
            <a:r>
              <a:rPr lang="en-IN" sz="1800" b="1" i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sto MT" panose="02040603050505030304" pitchFamily="18" charset="0"/>
              </a:rPr>
              <a:t>      Sasi </a:t>
            </a:r>
            <a:r>
              <a:rPr lang="en-IN" sz="1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sto MT" panose="02040603050505030304" pitchFamily="18" charset="0"/>
              </a:rPr>
              <a:t> </a:t>
            </a:r>
            <a:r>
              <a:rPr lang="en-IN" sz="1800" b="1" i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sto MT" panose="02040603050505030304" pitchFamily="18" charset="0"/>
              </a:rPr>
              <a:t>Varagani</a:t>
            </a:r>
            <a:r>
              <a:rPr lang="en-IN" sz="1800" b="1" i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sto MT" panose="02040603050505030304" pitchFamily="18" charset="0"/>
              </a:rPr>
              <a:t>.</a:t>
            </a:r>
            <a:endParaRPr lang="en-IN" sz="2000" b="1" i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alisto MT" panose="02040603050505030304" pitchFamily="18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b="1" i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/>
                <a:cs typeface="Times New Roman"/>
              </a:rPr>
              <a:t>                 </a:t>
            </a:r>
            <a:endParaRPr lang="en-IN" sz="2400" b="1" i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4" name="Picture 2" descr="Excel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427" y="6347534"/>
            <a:ext cx="1398964" cy="38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0E776A-D039-081C-257E-222725E7EBA2}"/>
              </a:ext>
            </a:extLst>
          </p:cNvPr>
          <p:cNvSpPr txBox="1"/>
          <p:nvPr/>
        </p:nvSpPr>
        <p:spPr>
          <a:xfrm>
            <a:off x="2052230" y="2149507"/>
            <a:ext cx="6094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71195" algn="l">
              <a:lnSpc>
                <a:spcPct val="100000"/>
              </a:lnSpc>
              <a:spcBef>
                <a:spcPts val="100"/>
              </a:spcBef>
            </a:pP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Mentor</a:t>
            </a:r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 </a:t>
            </a:r>
            <a:r>
              <a:rPr lang="en-US" sz="2000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Dhanshree</a:t>
            </a:r>
            <a:r>
              <a:rPr lang="en-US" sz="2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Mam</a:t>
            </a:r>
            <a:endParaRPr 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latin typeface="Times New Roman"/>
              <a:cs typeface="Times New Roman"/>
            </a:endParaRPr>
          </a:p>
          <a:p>
            <a:pPr marL="12700"/>
            <a:r>
              <a:rPr lang="en-US" sz="20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/>
                <a:cs typeface="Times New Roman"/>
              </a:rPr>
              <a:t>                         Silvan </a:t>
            </a:r>
            <a:r>
              <a:rPr lang="en-IN" sz="2000" b="1" i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Google Sans"/>
              </a:rPr>
              <a:t>Wilson Fernandes</a:t>
            </a:r>
            <a:r>
              <a:rPr lang="en-US" sz="2000" b="1" i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/>
                <a:cs typeface="Times New Roman"/>
              </a:rPr>
              <a:t>.</a:t>
            </a:r>
            <a:endParaRPr lang="en-IN" sz="2000" b="1" i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Google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5415C-792A-7AED-CED5-9AE048C72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3029" cy="7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65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ED7F-3E94-CCF6-A4E3-21D88304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75" y="694186"/>
            <a:ext cx="9396400" cy="643200"/>
          </a:xfrm>
        </p:spPr>
        <p:txBody>
          <a:bodyPr/>
          <a:lstStyle/>
          <a:p>
            <a:r>
              <a:rPr lang="en-US" b="1" dirty="0" smtClean="0">
                <a:latin typeface="Arial Black" panose="020B0A04020102020204" pitchFamily="34" charset="0"/>
              </a:rPr>
              <a:t>Dashboard - </a:t>
            </a:r>
            <a:r>
              <a:rPr lang="en-US" b="1" dirty="0">
                <a:latin typeface="Arial Black" panose="020B0A04020102020204" pitchFamily="34" charset="0"/>
              </a:rPr>
              <a:t>F</a:t>
            </a:r>
            <a:r>
              <a:rPr lang="en-US" b="1" dirty="0" smtClean="0">
                <a:latin typeface="Arial Black" panose="020B0A04020102020204" pitchFamily="34" charset="0"/>
              </a:rPr>
              <a:t>inancial </a:t>
            </a:r>
            <a:r>
              <a:rPr lang="en-US" b="1" dirty="0">
                <a:latin typeface="Arial Black" panose="020B0A04020102020204" pitchFamily="34" charset="0"/>
              </a:rPr>
              <a:t>&amp; Bakers Insights</a:t>
            </a:r>
            <a:endParaRPr lang="en-IN" b="1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0722A-44F9-98CC-8AE2-65CECDBDE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039" y="6356412"/>
            <a:ext cx="1545112" cy="44031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0995F81-ED19-8A9A-98E9-21FDB15D2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69" y="1468839"/>
            <a:ext cx="9415406" cy="5033257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BF9993-BE17-01F1-81E6-1AC120437F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3029" cy="7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89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333" y="904086"/>
            <a:ext cx="6595200" cy="693895"/>
          </a:xfrm>
        </p:spPr>
        <p:txBody>
          <a:bodyPr/>
          <a:lstStyle/>
          <a:p>
            <a:pPr algn="ctr"/>
            <a:r>
              <a:rPr sz="4000" dirty="0">
                <a:latin typeface="Calisto MT" panose="02040603050505030304" pitchFamily="18" charset="0"/>
              </a:rPr>
              <a:t>Outcomes of Crowdfunding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sz="2400" dirty="0">
                <a:solidFill>
                  <a:schemeClr val="bg1"/>
                </a:solidFill>
                <a:latin typeface="Calisto MT" panose="02040603050505030304" pitchFamily="18" charset="0"/>
              </a:rPr>
              <a:t>Enabled launch of innovative projects across Technology, Art, and Design.</a:t>
            </a:r>
          </a:p>
          <a:p>
            <a:r>
              <a:rPr sz="2400" dirty="0">
                <a:solidFill>
                  <a:schemeClr val="bg1"/>
                </a:solidFill>
                <a:latin typeface="Calisto MT" panose="02040603050505030304" pitchFamily="18" charset="0"/>
              </a:rPr>
              <a:t>Reduced reliance on traditional investors.</a:t>
            </a:r>
          </a:p>
          <a:p>
            <a:r>
              <a:rPr sz="2400" dirty="0">
                <a:solidFill>
                  <a:schemeClr val="bg1"/>
                </a:solidFill>
                <a:latin typeface="Calisto MT" panose="02040603050505030304" pitchFamily="18" charset="0"/>
              </a:rPr>
              <a:t>Built trust via direct engagement with backers.</a:t>
            </a:r>
          </a:p>
          <a:p>
            <a:r>
              <a:rPr sz="2400" dirty="0">
                <a:solidFill>
                  <a:schemeClr val="bg1"/>
                </a:solidFill>
                <a:latin typeface="Calisto MT" panose="02040603050505030304" pitchFamily="18" charset="0"/>
              </a:rPr>
              <a:t>Demonstrated power of social proof in campaign success.</a:t>
            </a:r>
          </a:p>
          <a:p>
            <a:r>
              <a:rPr sz="2400" dirty="0">
                <a:solidFill>
                  <a:schemeClr val="bg1"/>
                </a:solidFill>
                <a:latin typeface="Calisto MT" panose="02040603050505030304" pitchFamily="18" charset="0"/>
              </a:rPr>
              <a:t>Extended global visibility for independent creators.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7" y="71332"/>
            <a:ext cx="781653" cy="6921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733" y="912964"/>
            <a:ext cx="6172400" cy="844816"/>
          </a:xfrm>
        </p:spPr>
        <p:txBody>
          <a:bodyPr/>
          <a:lstStyle/>
          <a:p>
            <a:pPr algn="ctr"/>
            <a:r>
              <a:rPr sz="4400" dirty="0">
                <a:latin typeface="Calisto MT" panose="02040603050505030304" pitchFamily="18" charset="0"/>
              </a:rPr>
              <a:t>Recommendations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sz="2400" dirty="0">
                <a:latin typeface="Calisto MT" panose="02040603050505030304" pitchFamily="18" charset="0"/>
              </a:rPr>
              <a:t>Use storytelling, visuals, and videos to boost credibility.</a:t>
            </a:r>
          </a:p>
          <a:p>
            <a:r>
              <a:rPr sz="2400" dirty="0">
                <a:latin typeface="Calisto MT" panose="02040603050505030304" pitchFamily="18" charset="0"/>
              </a:rPr>
              <a:t>Set achievable goals with transparent budget details.</a:t>
            </a:r>
          </a:p>
          <a:p>
            <a:r>
              <a:rPr sz="2400" dirty="0">
                <a:latin typeface="Calisto MT" panose="02040603050505030304" pitchFamily="18" charset="0"/>
              </a:rPr>
              <a:t>Offer attractive, tiered rewards to engage backers.</a:t>
            </a:r>
          </a:p>
          <a:p>
            <a:r>
              <a:rPr sz="2400" dirty="0">
                <a:latin typeface="Calisto MT" panose="02040603050505030304" pitchFamily="18" charset="0"/>
              </a:rPr>
              <a:t>Maintain regular updates to foster backer trust.</a:t>
            </a:r>
          </a:p>
          <a:p>
            <a:r>
              <a:rPr sz="2400" dirty="0">
                <a:latin typeface="Calisto MT" panose="02040603050505030304" pitchFamily="18" charset="0"/>
              </a:rPr>
              <a:t>Leverage analytics to optimize campaign performance.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8" y="106531"/>
            <a:ext cx="772774" cy="6747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733" y="992862"/>
            <a:ext cx="6172400" cy="933592"/>
          </a:xfrm>
        </p:spPr>
        <p:txBody>
          <a:bodyPr/>
          <a:lstStyle/>
          <a:p>
            <a:pPr algn="ctr"/>
            <a:r>
              <a:rPr sz="4400" dirty="0">
                <a:latin typeface="Calisto MT" panose="02040603050505030304" pitchFamily="18" charset="0"/>
              </a:rPr>
              <a:t>Marketing Strategies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sz="2400" dirty="0">
                <a:latin typeface="Calisto MT" panose="02040603050505030304" pitchFamily="18" charset="0"/>
              </a:rPr>
              <a:t>Utilize social media platforms for campaign promotion.</a:t>
            </a:r>
          </a:p>
          <a:p>
            <a:r>
              <a:rPr sz="2400" dirty="0">
                <a:latin typeface="Calisto MT" panose="02040603050505030304" pitchFamily="18" charset="0"/>
              </a:rPr>
              <a:t>Collaborate with influencers to expand reach.</a:t>
            </a:r>
          </a:p>
          <a:p>
            <a:r>
              <a:rPr sz="2400" dirty="0">
                <a:latin typeface="Calisto MT" panose="02040603050505030304" pitchFamily="18" charset="0"/>
              </a:rPr>
              <a:t>Launch email campaigns before project goes live.</a:t>
            </a:r>
          </a:p>
          <a:p>
            <a:r>
              <a:rPr sz="2400" dirty="0">
                <a:latin typeface="Calisto MT" panose="02040603050505030304" pitchFamily="18" charset="0"/>
              </a:rPr>
              <a:t>Provide early-bird offers for initial backers.</a:t>
            </a:r>
          </a:p>
          <a:p>
            <a:r>
              <a:rPr sz="2400" dirty="0">
                <a:latin typeface="Calisto MT" panose="02040603050505030304" pitchFamily="18" charset="0"/>
              </a:rPr>
              <a:t>Engage in relevant online communities and forums.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7" y="71332"/>
            <a:ext cx="781653" cy="6921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333" y="1117150"/>
            <a:ext cx="8682781" cy="889204"/>
          </a:xfrm>
        </p:spPr>
        <p:txBody>
          <a:bodyPr/>
          <a:lstStyle/>
          <a:p>
            <a:r>
              <a:rPr sz="3600" dirty="0">
                <a:latin typeface="Calisto MT" panose="02040603050505030304" pitchFamily="18" charset="0"/>
              </a:rPr>
              <a:t>Insights &amp; Learnings (Team Reflection)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sz="2400" dirty="0">
                <a:latin typeface="Calisto MT" panose="02040603050505030304" pitchFamily="18" charset="0"/>
              </a:rPr>
              <a:t>Hands-on experience with Excel, Power BI, and Tableau.</a:t>
            </a:r>
          </a:p>
          <a:p>
            <a:r>
              <a:rPr sz="2400" dirty="0">
                <a:latin typeface="Calisto MT" panose="02040603050505030304" pitchFamily="18" charset="0"/>
              </a:rPr>
              <a:t>Analyzed patterns in successful vs. failed campaigns.</a:t>
            </a:r>
          </a:p>
          <a:p>
            <a:r>
              <a:rPr sz="2400" dirty="0">
                <a:latin typeface="Calisto MT" panose="02040603050505030304" pitchFamily="18" charset="0"/>
              </a:rPr>
              <a:t>Learned how to match tools to types of data analysis.</a:t>
            </a:r>
          </a:p>
          <a:p>
            <a:r>
              <a:rPr sz="2400" dirty="0">
                <a:latin typeface="Calisto MT" panose="02040603050505030304" pitchFamily="18" charset="0"/>
              </a:rPr>
              <a:t>Improved teamwork and communication during project.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7" y="71332"/>
            <a:ext cx="781653" cy="6921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333" y="1010618"/>
            <a:ext cx="7315618" cy="880326"/>
          </a:xfrm>
        </p:spPr>
        <p:txBody>
          <a:bodyPr/>
          <a:lstStyle/>
          <a:p>
            <a:r>
              <a:rPr sz="4000" dirty="0">
                <a:latin typeface="Calisto MT" panose="02040603050505030304" pitchFamily="18" charset="0"/>
              </a:rPr>
              <a:t>Conclusion &amp; Future Scope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sz="2400" dirty="0">
                <a:latin typeface="Calisto MT" panose="02040603050505030304" pitchFamily="18" charset="0"/>
              </a:rPr>
              <a:t>Crowdfunding is evolving with AI and </a:t>
            </a:r>
            <a:r>
              <a:rPr sz="2400" dirty="0" err="1">
                <a:latin typeface="Calisto MT" panose="02040603050505030304" pitchFamily="18" charset="0"/>
              </a:rPr>
              <a:t>blockchain</a:t>
            </a:r>
            <a:r>
              <a:rPr sz="2400" dirty="0">
                <a:latin typeface="Calisto MT" panose="02040603050505030304" pitchFamily="18" charset="0"/>
              </a:rPr>
              <a:t> innovations.</a:t>
            </a:r>
          </a:p>
          <a:p>
            <a:r>
              <a:rPr sz="2400" dirty="0">
                <a:latin typeface="Calisto MT" panose="02040603050505030304" pitchFamily="18" charset="0"/>
              </a:rPr>
              <a:t>Predictive analytics will support better campaign planning.</a:t>
            </a:r>
          </a:p>
          <a:p>
            <a:r>
              <a:rPr sz="2400" dirty="0">
                <a:latin typeface="Calisto MT" panose="02040603050505030304" pitchFamily="18" charset="0"/>
              </a:rPr>
              <a:t>Creators will rely more on data to engage and retain backers.</a:t>
            </a:r>
          </a:p>
          <a:p>
            <a:r>
              <a:rPr sz="2400" dirty="0">
                <a:latin typeface="Calisto MT" panose="02040603050505030304" pitchFamily="18" charset="0"/>
              </a:rPr>
              <a:t>Our project shows the power of data in transforming ideas into reality.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7" y="97655"/>
            <a:ext cx="781653" cy="6921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34" y="2635231"/>
            <a:ext cx="6172400" cy="1255200"/>
          </a:xfrm>
        </p:spPr>
        <p:txBody>
          <a:bodyPr/>
          <a:lstStyle/>
          <a:p>
            <a:pPr algn="ctr"/>
            <a:r>
              <a:rPr lang="en-US" sz="5400" dirty="0" smtClean="0">
                <a:latin typeface="Calisto MT" panose="02040603050505030304" pitchFamily="18" charset="0"/>
              </a:rPr>
              <a:t>THANK YOU</a:t>
            </a:r>
            <a:endParaRPr lang="en-US" sz="5400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00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3003" y="999872"/>
            <a:ext cx="7421732" cy="887866"/>
          </a:xfrm>
        </p:spPr>
        <p:txBody>
          <a:bodyPr/>
          <a:lstStyle/>
          <a:p>
            <a:r>
              <a:rPr lang="en-US" sz="3200" b="1" dirty="0" smtClean="0">
                <a:latin typeface="Calisto MT" panose="02040603050505030304" pitchFamily="18" charset="0"/>
              </a:rPr>
              <a:t>CONTENT OF CROWDFUNDING</a:t>
            </a:r>
            <a:endParaRPr lang="en-US" sz="3200" b="1" dirty="0">
              <a:latin typeface="Calisto MT" panose="0204060305050503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448" y="6365289"/>
            <a:ext cx="1457699" cy="37816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6B7AA5-7992-926A-9BBE-7657236E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003" y="1887738"/>
            <a:ext cx="9160478" cy="3980402"/>
          </a:xfrm>
        </p:spPr>
        <p:txBody>
          <a:bodyPr/>
          <a:lstStyle/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sto MT" panose="02040603050505030304" pitchFamily="18" charset="0"/>
                <a:cs typeface="Arial" panose="020B0604020202020204" pitchFamily="34" charset="0"/>
              </a:rPr>
              <a:t>Introduction.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sto MT" panose="02040603050505030304" pitchFamily="18" charset="0"/>
                <a:cs typeface="Arial" panose="020B0604020202020204" pitchFamily="34" charset="0"/>
              </a:rPr>
              <a:t>Objectives of crowdfunding</a:t>
            </a:r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sto MT" panose="02040603050505030304" pitchFamily="18" charset="0"/>
                <a:cs typeface="Arial" panose="020B0604020202020204" pitchFamily="34" charset="0"/>
              </a:rPr>
              <a:t>, data </a:t>
            </a: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sto MT" panose="02040603050505030304" pitchFamily="18" charset="0"/>
                <a:cs typeface="Arial" panose="020B0604020202020204" pitchFamily="34" charset="0"/>
              </a:rPr>
              <a:t>overview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sto MT" panose="02040603050505030304" pitchFamily="18" charset="0"/>
                <a:cs typeface="Arial" panose="020B0604020202020204" pitchFamily="34" charset="0"/>
              </a:rPr>
              <a:t>Project Report Using-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sto MT" panose="02040603050505030304" pitchFamily="18" charset="0"/>
                <a:cs typeface="Arial" panose="020B0604020202020204" pitchFamily="34" charset="0"/>
              </a:rPr>
              <a:t>Excel Visualization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sto MT" panose="02040603050505030304" pitchFamily="18" charset="0"/>
                <a:cs typeface="Arial" panose="020B0604020202020204" pitchFamily="34" charset="0"/>
              </a:rPr>
              <a:t>Power BI Visualization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sto MT" panose="02040603050505030304" pitchFamily="18" charset="0"/>
                <a:cs typeface="Arial" panose="020B0604020202020204" pitchFamily="34" charset="0"/>
              </a:rPr>
              <a:t>Tableau Visualization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sto MT" panose="02040603050505030304" pitchFamily="18" charset="0"/>
                <a:cs typeface="Arial" panose="020B0604020202020204" pitchFamily="34" charset="0"/>
              </a:rPr>
              <a:t>Outcomes of </a:t>
            </a:r>
            <a:r>
              <a:rPr 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sto MT" panose="02040603050505030304" pitchFamily="18" charset="0"/>
                <a:cs typeface="Arial" panose="020B0604020202020204" pitchFamily="34" charset="0"/>
              </a:rPr>
              <a:t>crowdfunding</a:t>
            </a:r>
            <a:r>
              <a:rPr lang="en-US" sz="2400" b="1" dirty="0">
                <a:latin typeface="Calisto MT" panose="0204060305050503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analysis</a:t>
            </a:r>
            <a:endParaRPr lang="en-IN" sz="2400" b="1" dirty="0">
              <a:solidFill>
                <a:schemeClr val="bg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bg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Recommendation</a:t>
            </a:r>
            <a:r>
              <a:rPr lang="en-IN" sz="2400" dirty="0" smtClean="0">
                <a:solidFill>
                  <a:schemeClr val="bg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, suggestion</a:t>
            </a:r>
            <a:endParaRPr lang="en-IN" sz="2400" dirty="0">
              <a:solidFill>
                <a:schemeClr val="bg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bg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Marketing Strategies</a:t>
            </a:r>
          </a:p>
          <a:p>
            <a:pPr marL="15875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C70730-F2E5-BF4C-969F-D73E4CAE6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3029" cy="7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33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4092" y="1112579"/>
            <a:ext cx="8608924" cy="862525"/>
          </a:xfrm>
        </p:spPr>
        <p:txBody>
          <a:bodyPr/>
          <a:lstStyle/>
          <a:p>
            <a:r>
              <a:rPr lang="en-IN" sz="2800" dirty="0">
                <a:latin typeface="Calisto MT" panose="02040603050505030304" pitchFamily="18" charset="0"/>
              </a:rPr>
              <a:t>WHAT IS </a:t>
            </a:r>
            <a:r>
              <a:rPr lang="en-IN" sz="2800" dirty="0" smtClean="0">
                <a:latin typeface="Calisto MT" panose="02040603050505030304" pitchFamily="18" charset="0"/>
              </a:rPr>
              <a:t>CROWDFUNDING ?</a:t>
            </a:r>
            <a:endParaRPr lang="en-US" sz="2800" b="1" u="sng" dirty="0">
              <a:latin typeface="Calisto MT" panose="02040603050505030304" pitchFamily="18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1044092" y="2308628"/>
            <a:ext cx="9087029" cy="3336000"/>
          </a:xfrm>
        </p:spPr>
        <p:txBody>
          <a:bodyPr/>
          <a:lstStyle/>
          <a:p>
            <a:pPr>
              <a:buClr>
                <a:schemeClr val="bg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Crowdfunding is the practice of funding a project or venture by raising small amounts of money from a large number of people, typically via the Internet. </a:t>
            </a:r>
          </a:p>
          <a:p>
            <a:pPr>
              <a:buClr>
                <a:schemeClr val="bg1"/>
              </a:buClr>
              <a:buSzPct val="75000"/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  <a:p>
            <a:pPr>
              <a:buClr>
                <a:schemeClr val="bg1"/>
              </a:buClr>
              <a:buSzPct val="75000"/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  <a:p>
            <a:pPr>
              <a:buClr>
                <a:schemeClr val="bg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Crowdfunding is a form of crowdsourcing and alternative finance. In 2015, over US$34 billion was raised worldwide by crowdfunding</a:t>
            </a:r>
            <a:r>
              <a:rPr lang="en-US" sz="1400" b="1" i="1" dirty="0">
                <a:solidFill>
                  <a:schemeClr val="bg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 .      </a:t>
            </a:r>
            <a:endParaRPr lang="en-US" sz="1400" b="1" i="1" u="sng" dirty="0">
              <a:solidFill>
                <a:schemeClr val="bg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874" y="6285390"/>
            <a:ext cx="1678278" cy="5113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CB7FB7-D802-FC83-CE36-623B7E7DC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2"/>
            <a:ext cx="1303029" cy="7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14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7CAB0-FCAC-5526-3480-3A787B7EB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724" y="614286"/>
            <a:ext cx="9396400" cy="643200"/>
          </a:xfrm>
        </p:spPr>
        <p:txBody>
          <a:bodyPr/>
          <a:lstStyle/>
          <a:p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latin typeface="Calisto MT" panose="02040603050505030304" pitchFamily="18" charset="0"/>
                <a:cs typeface="Arial" panose="020B0604020202020204" pitchFamily="34" charset="0"/>
              </a:rPr>
              <a:t>Objectives of Crowdfunding</a:t>
            </a:r>
            <a:r>
              <a:rPr lang="en-US" sz="36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6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3600" b="1" dirty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7ADF75-9FA8-8E8E-AC8A-18DDE756A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18" y="1845866"/>
            <a:ext cx="7782011" cy="437738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193453-ED4A-E2C2-00E5-EA165EFB8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3029" cy="77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1E7817-7FCD-4417-BAC4-553CA298E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362" y="6223247"/>
            <a:ext cx="1713789" cy="57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48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78AD-62B6-899B-6127-B3450587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22" y="1020277"/>
            <a:ext cx="9396400" cy="643200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                </a:t>
            </a:r>
            <a:r>
              <a:rPr lang="en-US" b="1" dirty="0" smtClean="0">
                <a:latin typeface="Arial Black" panose="020B0A04020102020204" pitchFamily="34" charset="0"/>
              </a:rPr>
              <a:t>Using </a:t>
            </a:r>
            <a:r>
              <a:rPr lang="en-US" b="1" u="sng" dirty="0">
                <a:latin typeface="Arial Black" panose="020B0A04020102020204" pitchFamily="34" charset="0"/>
              </a:rPr>
              <a:t>Excel </a:t>
            </a:r>
            <a:r>
              <a:rPr lang="en-US" b="1" dirty="0">
                <a:latin typeface="Arial Black" panose="020B0A04020102020204" pitchFamily="34" charset="0"/>
              </a:rPr>
              <a:t>Tool Visualization</a:t>
            </a:r>
            <a:endParaRPr lang="en-IN" b="1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245EC-7B97-CEDA-2F94-A5206851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282" y="6285390"/>
            <a:ext cx="1562869" cy="511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1969D5-4356-F267-D8E2-0CF12BDA260F}"/>
              </a:ext>
            </a:extLst>
          </p:cNvPr>
          <p:cNvSpPr txBox="1"/>
          <p:nvPr/>
        </p:nvSpPr>
        <p:spPr>
          <a:xfrm>
            <a:off x="1653466" y="245436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Project Report -</a:t>
            </a:r>
            <a:endParaRPr lang="en-IN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44B2E-BEE2-3A78-3042-DFA6E9C35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3029" cy="774653"/>
          </a:xfrm>
          <a:prstGeom prst="rect">
            <a:avLst/>
          </a:prstGeom>
        </p:spPr>
      </p:pic>
      <p:pic>
        <p:nvPicPr>
          <p:cNvPr id="7" name="Picture 6" descr="WhatsApp Image 2025-04-16 at 19.37.52_754c6f9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953" y="1762656"/>
            <a:ext cx="9241654" cy="444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15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56C4E-8C1E-BDE4-594A-D7C443B8F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003" y="1133135"/>
            <a:ext cx="9396400" cy="3900503"/>
          </a:xfrm>
        </p:spPr>
        <p:txBody>
          <a:bodyPr/>
          <a:lstStyle/>
          <a:p>
            <a:r>
              <a:rPr sz="2400" dirty="0">
                <a:solidFill>
                  <a:schemeClr val="bg1"/>
                </a:solidFill>
                <a:latin typeface="Calisto MT" panose="02040603050505030304" pitchFamily="18" charset="0"/>
              </a:rPr>
              <a:t>The Excel Dashboard provides insights into the success of Kickstarter campaigns across various dimensions:</a:t>
            </a:r>
          </a:p>
          <a:p>
            <a:r>
              <a:rPr sz="2400" dirty="0">
                <a:solidFill>
                  <a:schemeClr val="bg1"/>
                </a:solidFill>
                <a:latin typeface="Calisto MT" panose="02040603050505030304" pitchFamily="18" charset="0"/>
              </a:rPr>
              <a:t>- Categories with the highest success rates include Tabletop Games and Rock music.</a:t>
            </a:r>
          </a:p>
          <a:p>
            <a:r>
              <a:rPr sz="2400" dirty="0">
                <a:solidFill>
                  <a:schemeClr val="bg1"/>
                </a:solidFill>
                <a:latin typeface="Calisto MT" panose="02040603050505030304" pitchFamily="18" charset="0"/>
              </a:rPr>
              <a:t>- Projects funded below $10K had the highest success rate at 78%.</a:t>
            </a:r>
          </a:p>
          <a:p>
            <a:r>
              <a:rPr sz="2400" dirty="0">
                <a:solidFill>
                  <a:schemeClr val="bg1"/>
                </a:solidFill>
                <a:latin typeface="Calisto MT" panose="02040603050505030304" pitchFamily="18" charset="0"/>
              </a:rPr>
              <a:t>- Success trends show steady growth from 2010 to 2018.</a:t>
            </a:r>
          </a:p>
          <a:p>
            <a:r>
              <a:rPr sz="2400" dirty="0">
                <a:solidFill>
                  <a:schemeClr val="bg1"/>
                </a:solidFill>
                <a:latin typeface="Calisto MT" panose="02040603050505030304" pitchFamily="18" charset="0"/>
              </a:rPr>
              <a:t>- Certain months like April and October witnessed higher project success rates.</a:t>
            </a:r>
          </a:p>
          <a:p>
            <a:r>
              <a:rPr sz="2400" dirty="0">
                <a:solidFill>
                  <a:schemeClr val="bg1"/>
                </a:solidFill>
                <a:latin typeface="Calisto MT" panose="02040603050505030304" pitchFamily="18" charset="0"/>
              </a:rPr>
              <a:t>- Top-performing projects include 'Exploding Kittens' (by backers) and 'The Good Life' (by funds raised).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7A1A1-1954-B517-070F-A31F5A7A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118" y="6169981"/>
            <a:ext cx="1696034" cy="626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3E824F-DD27-8382-9C6D-08E1ADE72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3029" cy="7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77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5F6C5B-8B22-EE94-9D58-8E75D070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160" y="6320901"/>
            <a:ext cx="1553991" cy="475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865763-8027-1D5D-F1E8-1F9DBD63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063" y="862584"/>
            <a:ext cx="9396400" cy="643200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Using </a:t>
            </a:r>
            <a:r>
              <a:rPr lang="en-US" b="1" u="sng" dirty="0">
                <a:latin typeface="Arial Black" panose="020B0A04020102020204" pitchFamily="34" charset="0"/>
              </a:rPr>
              <a:t>Tableau </a:t>
            </a:r>
            <a:r>
              <a:rPr lang="en-US" b="1" dirty="0">
                <a:latin typeface="Arial Black" panose="020B0A04020102020204" pitchFamily="34" charset="0"/>
              </a:rPr>
              <a:t>Tool Visualization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77736-CC8A-D073-0CE1-BB65D19329A2}"/>
              </a:ext>
            </a:extLst>
          </p:cNvPr>
          <p:cNvSpPr txBox="1"/>
          <p:nvPr/>
        </p:nvSpPr>
        <p:spPr>
          <a:xfrm>
            <a:off x="1475912" y="13011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Project Report -</a:t>
            </a:r>
            <a:endParaRPr lang="en-IN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A41C9-5E9B-1421-EFC4-D81B62853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1"/>
            <a:ext cx="1303029" cy="774653"/>
          </a:xfrm>
          <a:prstGeom prst="rect">
            <a:avLst/>
          </a:prstGeom>
        </p:spPr>
      </p:pic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FC49EB9C-D979-9C1B-9876-EFD3ED65D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1" y="1589314"/>
            <a:ext cx="9587882" cy="4793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326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461CB-6AC4-0E55-8A00-972BE893B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516" y="779055"/>
            <a:ext cx="9396400" cy="643200"/>
          </a:xfrm>
        </p:spPr>
        <p:txBody>
          <a:bodyPr/>
          <a:lstStyle/>
          <a:p>
            <a:r>
              <a:rPr lang="en-IN" dirty="0" smtClean="0"/>
              <a:t>Backer’s &amp; Trends Analytics - Tableau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C2D14-6214-EEEF-09B1-90EFD304F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916" y="6303146"/>
            <a:ext cx="1536235" cy="4935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344C51-0F88-7695-34FA-E4871E542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2"/>
            <a:ext cx="1303029" cy="77465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14A43B-1ABB-C6EE-AD8A-411342C27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72" y="1674065"/>
            <a:ext cx="8733110" cy="4629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2090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DC6551-03D0-AC9F-6F30-E7052BC8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539" y="6320901"/>
            <a:ext cx="1417001" cy="554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E48D3D-AEF3-CDF0-4246-6DAC1CCD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7869" y="457455"/>
            <a:ext cx="10289219" cy="643200"/>
          </a:xfrm>
        </p:spPr>
        <p:txBody>
          <a:bodyPr/>
          <a:lstStyle/>
          <a:p>
            <a:r>
              <a:rPr lang="en-US" sz="2800" b="1" dirty="0">
                <a:latin typeface="Arial Black" panose="020B0A04020102020204" pitchFamily="34" charset="0"/>
              </a:rPr>
              <a:t/>
            </a:r>
            <a:br>
              <a:rPr lang="en-US" sz="2800" b="1" dirty="0">
                <a:latin typeface="Arial Black" panose="020B0A04020102020204" pitchFamily="34" charset="0"/>
              </a:rPr>
            </a:br>
            <a:r>
              <a:rPr lang="en-US" sz="2800" b="1" dirty="0">
                <a:latin typeface="Arial Black" panose="020B0A04020102020204" pitchFamily="34" charset="0"/>
              </a:rPr>
              <a:t>                           </a:t>
            </a:r>
            <a:r>
              <a:rPr lang="en-US" b="1" dirty="0">
                <a:latin typeface="Arial Black" panose="020B0A04020102020204" pitchFamily="34" charset="0"/>
              </a:rPr>
              <a:t>Using </a:t>
            </a:r>
            <a:r>
              <a:rPr lang="en-US" b="1" u="sng" dirty="0">
                <a:latin typeface="Arial Black" panose="020B0A04020102020204" pitchFamily="34" charset="0"/>
              </a:rPr>
              <a:t>Power BI </a:t>
            </a:r>
            <a:r>
              <a:rPr lang="en-US" b="1" dirty="0">
                <a:latin typeface="Arial Black" panose="020B0A04020102020204" pitchFamily="34" charset="0"/>
              </a:rPr>
              <a:t>Tool Visualization</a:t>
            </a:r>
            <a:endParaRPr lang="en-IN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06A128-31F5-89EF-5855-E0BB3A10D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8" y="1677880"/>
            <a:ext cx="9773434" cy="478728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81BEBF-D272-09EF-9E09-7B21983C6DAD}"/>
              </a:ext>
            </a:extLst>
          </p:cNvPr>
          <p:cNvSpPr txBox="1"/>
          <p:nvPr/>
        </p:nvSpPr>
        <p:spPr>
          <a:xfrm>
            <a:off x="1420428" y="128580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Project Report -</a:t>
            </a:r>
            <a:endParaRPr lang="en-IN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2324B-BC5D-48D9-08E5-BD358DC9C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2"/>
            <a:ext cx="1303029" cy="7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97437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_ by Slidesgo</Template>
  <TotalTime>1329</TotalTime>
  <Words>464</Words>
  <Application>Microsoft Office PowerPoint</Application>
  <PresentationFormat>Widescreen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</vt:lpstr>
      <vt:lpstr>Arial Black</vt:lpstr>
      <vt:lpstr>Calibri</vt:lpstr>
      <vt:lpstr>Calisto MT</vt:lpstr>
      <vt:lpstr>Google Sans</vt:lpstr>
      <vt:lpstr>Montserrat</vt:lpstr>
      <vt:lpstr>Montserrat ExtraBold</vt:lpstr>
      <vt:lpstr>Montserrat Medium</vt:lpstr>
      <vt:lpstr>Proxima Nova</vt:lpstr>
      <vt:lpstr>Proxima Nova Semibold</vt:lpstr>
      <vt:lpstr>Times New Roman</vt:lpstr>
      <vt:lpstr>Wingdings</vt:lpstr>
      <vt:lpstr>Futuristic Background by Slidesgo</vt:lpstr>
      <vt:lpstr>Slidesgo Final Pages</vt:lpstr>
      <vt:lpstr>CROWDFUNDING KICKSTARTER </vt:lpstr>
      <vt:lpstr>CONTENT OF CROWDFUNDING</vt:lpstr>
      <vt:lpstr>WHAT IS CROWDFUNDING ?</vt:lpstr>
      <vt:lpstr>Objectives of Crowdfunding </vt:lpstr>
      <vt:lpstr>                Using Excel Tool Visualization</vt:lpstr>
      <vt:lpstr>PowerPoint Presentation</vt:lpstr>
      <vt:lpstr>Using Tableau Tool Visualization</vt:lpstr>
      <vt:lpstr>Backer’s &amp; Trends Analytics - Tableau</vt:lpstr>
      <vt:lpstr>                            Using Power BI Tool Visualization</vt:lpstr>
      <vt:lpstr>Dashboard - Financial &amp; Bakers Insights</vt:lpstr>
      <vt:lpstr>Outcomes of Crowdfunding</vt:lpstr>
      <vt:lpstr>Recommendations</vt:lpstr>
      <vt:lpstr>Marketing Strategies</vt:lpstr>
      <vt:lpstr>Insights &amp; Learnings (Team Reflection)</vt:lpstr>
      <vt:lpstr>Conclusion &amp; 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 PPT PRESENTATION</dc:title>
  <dc:creator>Prime</dc:creator>
  <cp:lastModifiedBy>DELL</cp:lastModifiedBy>
  <cp:revision>48</cp:revision>
  <dcterms:created xsi:type="dcterms:W3CDTF">2024-08-22T07:42:32Z</dcterms:created>
  <dcterms:modified xsi:type="dcterms:W3CDTF">2025-04-17T03:11:17Z</dcterms:modified>
</cp:coreProperties>
</file>